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1061" r:id="rId3"/>
    <p:sldId id="1059" r:id="rId4"/>
    <p:sldId id="939" r:id="rId5"/>
    <p:sldId id="986" r:id="rId6"/>
    <p:sldId id="987" r:id="rId7"/>
    <p:sldId id="977" r:id="rId8"/>
    <p:sldId id="988" r:id="rId9"/>
    <p:sldId id="989" r:id="rId10"/>
    <p:sldId id="990" r:id="rId11"/>
    <p:sldId id="1060" r:id="rId12"/>
    <p:sldId id="992" r:id="rId13"/>
    <p:sldId id="993" r:id="rId14"/>
    <p:sldId id="994" r:id="rId15"/>
    <p:sldId id="995" r:id="rId16"/>
    <p:sldId id="996" r:id="rId17"/>
    <p:sldId id="1063" r:id="rId18"/>
    <p:sldId id="1065" r:id="rId19"/>
    <p:sldId id="1064" r:id="rId20"/>
    <p:sldId id="1062" r:id="rId21"/>
    <p:sldId id="974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74"/>
  </p:normalViewPr>
  <p:slideViewPr>
    <p:cSldViewPr snapToGrid="0">
      <p:cViewPr varScale="1">
        <p:scale>
          <a:sx n="131" d="100"/>
          <a:sy n="131" d="100"/>
        </p:scale>
        <p:origin x="184" y="7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42232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Normal Science</a:t>
          </a:r>
        </a:p>
      </dsp:txBody>
      <dsp:txXfrm>
        <a:off x="1742232" y="13702"/>
        <a:ext cx="478607" cy="478607"/>
      </dsp:txXfrm>
    </dsp:sp>
    <dsp:sp modelId="{C3A2FB52-DAE4-1342-973F-1F1A9B44189F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21295791"/>
            <a:gd name="adj4" fmla="val 19764005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32028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Drift</a:t>
          </a:r>
        </a:p>
      </dsp:txBody>
      <dsp:txXfrm>
        <a:off x="2032028" y="905604"/>
        <a:ext cx="478607" cy="478607"/>
      </dsp:txXfrm>
    </dsp:sp>
    <dsp:sp modelId="{43E86D08-C1F7-E644-8F62-6252305C9975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4017341"/>
            <a:gd name="adj4" fmla="val 2251007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3331" y="1456829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Crisis</a:t>
          </a:r>
        </a:p>
      </dsp:txBody>
      <dsp:txXfrm>
        <a:off x="1273331" y="1456829"/>
        <a:ext cx="478607" cy="478607"/>
      </dsp:txXfrm>
    </dsp:sp>
    <dsp:sp modelId="{31E129FE-E5D5-FB46-BD01-1F01A59E0FE8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8213706"/>
            <a:gd name="adj4" fmla="val 644737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514635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Revolution</a:t>
          </a:r>
        </a:p>
      </dsp:txBody>
      <dsp:txXfrm>
        <a:off x="514635" y="905604"/>
        <a:ext cx="478607" cy="478607"/>
      </dsp:txXfrm>
    </dsp:sp>
    <dsp:sp modelId="{5B9DFB95-D16C-764A-A5DB-81AC099630B9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2300708"/>
            <a:gd name="adj4" fmla="val 10768921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804431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Change</a:t>
          </a:r>
        </a:p>
      </dsp:txBody>
      <dsp:txXfrm>
        <a:off x="804431" y="13702"/>
        <a:ext cx="478607" cy="478607"/>
      </dsp:txXfrm>
    </dsp:sp>
    <dsp:sp modelId="{7605BA16-B350-D749-B40A-7CCE0102499D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6868321"/>
            <a:gd name="adj4" fmla="val 1519639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46294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8776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35292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6365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1154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5900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63647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07015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34526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77437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05818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75816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92696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787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42656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composition-and-structure-of-cybernetics_fig4_300131568" TargetMode="External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hyperlink" Target="https://www.google.com/url?sa=i&amp;url=https%3A%2F%2Fmitpress.mit.edu%2Fbooks%2Fnorbert-wiener-life-cybernetics&amp;psig=AOvVaw1W6e5KEkSRHLiaZyArevWg&amp;ust=1601323705224000&amp;source=images&amp;cd=vfe&amp;ved=0CAIQjRxqFwoTCNCf4eyRiuwCFQAAAAAdAAAAABAD" TargetMode="Externa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://www.narberthpa.com/Bale/lsbale_dop/gbcatsbs.pdf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hyperlink" Target="https://twitter.com/gregorybateson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youtu.be/YVvUPQUjSNE" TargetMode="External"/><Relationship Id="rId18" Type="http://schemas.openxmlformats.org/officeDocument/2006/relationships/image" Target="../media/image36.png"/><Relationship Id="rId3" Type="http://schemas.openxmlformats.org/officeDocument/2006/relationships/hyperlink" Target="https://www.dna.caltech.edu/courses/cs191/paperscs191/turing.pdf" TargetMode="External"/><Relationship Id="rId7" Type="http://schemas.openxmlformats.org/officeDocument/2006/relationships/hyperlink" Target="https://www.cs.virginia.edu/~robins/Turing_Paper_1936.pdf" TargetMode="External"/><Relationship Id="rId12" Type="http://schemas.openxmlformats.org/officeDocument/2006/relationships/image" Target="../media/image33.jpeg"/><Relationship Id="rId17" Type="http://schemas.openxmlformats.org/officeDocument/2006/relationships/hyperlink" Target="https://youtu.be/Ya6R212zfG8" TargetMode="Externa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tube.org/lecture/video/alan-turing-and-decision-problem" TargetMode="External"/><Relationship Id="rId11" Type="http://schemas.openxmlformats.org/officeDocument/2006/relationships/hyperlink" Target="https://id.wikipedia.org/wiki/The_Imitation_Game" TargetMode="External"/><Relationship Id="rId5" Type="http://schemas.openxmlformats.org/officeDocument/2006/relationships/hyperlink" Target="http://sitn.hms.harvard.edu/flash/2012/morphogenesis/" TargetMode="External"/><Relationship Id="rId15" Type="http://schemas.openxmlformats.org/officeDocument/2006/relationships/hyperlink" Target="https://www.youtube.com/watch?v=wr9PdRC22wY" TargetMode="External"/><Relationship Id="rId10" Type="http://schemas.openxmlformats.org/officeDocument/2006/relationships/image" Target="../media/image32.png"/><Relationship Id="rId19" Type="http://schemas.openxmlformats.org/officeDocument/2006/relationships/hyperlink" Target="https://www.youtube.com/watch?v=macM_MtS_w4" TargetMode="External"/><Relationship Id="rId4" Type="http://schemas.openxmlformats.org/officeDocument/2006/relationships/image" Target="../media/image30.png"/><Relationship Id="rId9" Type="http://schemas.openxmlformats.org/officeDocument/2006/relationships/hyperlink" Target="https://www.csee.umbc.edu/courses/471/papers/turing.pdf" TargetMode="External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7" Type="http://schemas.openxmlformats.org/officeDocument/2006/relationships/hyperlink" Target="https://en.wikipedia.org/wiki/Busy_beav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youtu.be/k9QYtbjzjAw?t=92" TargetMode="External"/><Relationship Id="rId7" Type="http://schemas.openxmlformats.org/officeDocument/2006/relationships/hyperlink" Target="http://www.englandlab.com/uploads/7/8/0/3/7803054/2013jcpsrep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s://www.quantamagazine.org/a-new-thermodynamics-theory-of-the-origin-of-life-20140122/" TargetMode="Externa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EejivHRIb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edback" TargetMode="External"/><Relationship Id="rId2" Type="http://schemas.openxmlformats.org/officeDocument/2006/relationships/hyperlink" Target="https://en.wikipedia.org/wiki/Homeosta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mplex_system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ted.com/talks/garrett_lisi_an_8_dimensional_model_of_the_universe?language=en#t-18804" TargetMode="External"/><Relationship Id="rId7" Type="http://schemas.openxmlformats.org/officeDocument/2006/relationships/hyperlink" Target="https://youtu.be/wfALJzn1hE8?t=8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youtu.be/wfALJzn1hE8?t=24" TargetMode="External"/><Relationship Id="rId10" Type="http://schemas.openxmlformats.org/officeDocument/2006/relationships/image" Target="../media/image5.jpeg"/><Relationship Id="rId4" Type="http://schemas.openxmlformats.org/officeDocument/2006/relationships/image" Target="../media/image2.png"/><Relationship Id="rId9" Type="http://schemas.openxmlformats.org/officeDocument/2006/relationships/hyperlink" Target="http://aurellem.org/society-of-mind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.png"/><Relationship Id="rId3" Type="http://schemas.openxmlformats.org/officeDocument/2006/relationships/hyperlink" Target="https://youtu.be/zofMPB52Y3M?t=51" TargetMode="External"/><Relationship Id="rId7" Type="http://schemas.openxmlformats.org/officeDocument/2006/relationships/hyperlink" Target="https://en.wikipedia.org/wiki/Frank_Wilczek" TargetMode="External"/><Relationship Id="rId12" Type="http://schemas.openxmlformats.org/officeDocument/2006/relationships/hyperlink" Target="https://youtu.be/zofMPB52Y3M?t=38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s://en.wikipedia.org/wiki/Strong_interaction" TargetMode="External"/><Relationship Id="rId5" Type="http://schemas.openxmlformats.org/officeDocument/2006/relationships/hyperlink" Target="https://youtu.be/zofMPB52Y3M?t=77" TargetMode="External"/><Relationship Id="rId10" Type="http://schemas.openxmlformats.org/officeDocument/2006/relationships/hyperlink" Target="https://en.wikipedia.org/wiki/Asymptotic_freedom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en.wikipedia.org/wiki/Nobel_Prize_in_Physic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hyperlink" Target="https://dzone.com/articles/learn-how-to-setup-a-cicd-pipeline-from-scratch" TargetMode="External"/><Relationship Id="rId3" Type="http://schemas.openxmlformats.org/officeDocument/2006/relationships/hyperlink" Target="https://en.wikipedia.org/wiki/Science_in_Action_(book)" TargetMode="External"/><Relationship Id="rId7" Type="http://schemas.openxmlformats.org/officeDocument/2006/relationships/diagramData" Target="../diagrams/data1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microsoft.com/office/2007/relationships/diagramDrawing" Target="../diagrams/drawing1.xml"/><Relationship Id="rId5" Type="http://schemas.openxmlformats.org/officeDocument/2006/relationships/hyperlink" Target="https://en.wikipedia.org/wiki/Bruno_Latour" TargetMode="External"/><Relationship Id="rId10" Type="http://schemas.openxmlformats.org/officeDocument/2006/relationships/diagramColors" Target="../diagrams/colors1.xml"/><Relationship Id="rId4" Type="http://schemas.openxmlformats.org/officeDocument/2006/relationships/image" Target="../media/image11.jpe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OfRN0KihOU?t=3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Ay-03hIfck?t=21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28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Complex Systems: From Biology to Society</a:t>
            </a:r>
            <a:br>
              <a:rPr lang="en-US" sz="2400" dirty="0"/>
            </a:br>
            <a:r>
              <a:rPr lang="en-US" sz="2400" dirty="0"/>
              <a:t>Week </a:t>
            </a:r>
            <a:r>
              <a:rPr lang="en-US" altLang="zh-CN" sz="2400" dirty="0"/>
              <a:t>3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and World 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613647-1A75-E04F-A8C0-3C9B399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" y="2068461"/>
            <a:ext cx="3607888" cy="248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E6B60-48BB-C042-A0C2-EF16C7716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807" y="1616170"/>
            <a:ext cx="4463511" cy="31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91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Scales: In Physical and Social Systems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A93A6-1FF7-584C-B713-561098D7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90" y="1017723"/>
            <a:ext cx="2414921" cy="3665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65E520-30E5-1649-AE47-BCB696CF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381" y="1032798"/>
            <a:ext cx="2423488" cy="3665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A4D9F6-CFAF-384C-A40A-213367320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20" y="1017724"/>
            <a:ext cx="2448701" cy="36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8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Cybernetics: Communication and Control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 descr="The composition and structure of cybernetics | Download Scientific Diagram">
            <a:hlinkClick r:id="rId3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0093" y="1108129"/>
            <a:ext cx="4263813" cy="34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bert Wiener—A Life in Cybernetics | The MIT Press">
            <a:hlinkClick r:id="rId5"/>
            <a:extLst>
              <a:ext uri="{FF2B5EF4-FFF2-40B4-BE49-F238E27FC236}">
                <a16:creationId xmlns:a16="http://schemas.microsoft.com/office/drawing/2014/main" id="{7996E328-03D9-3246-992E-27458CFD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6487" y="1568557"/>
            <a:ext cx="179780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AFBAB7-C504-5F4E-A0CC-F03E9F34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68557"/>
            <a:ext cx="171873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930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 and the Social Behavioral Science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488C54D-46D8-4845-9A2A-A88B44735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771" y="1650570"/>
            <a:ext cx="4777613" cy="2138188"/>
          </a:xfrm>
          <a:prstGeom prst="rect">
            <a:avLst/>
          </a:prstGeom>
        </p:spPr>
      </p:pic>
      <p:pic>
        <p:nvPicPr>
          <p:cNvPr id="2050" name="Picture 2" descr="Gregory Bateson (@GregoryBateson) | Twitter">
            <a:hlinkClick r:id="rId5"/>
            <a:extLst>
              <a:ext uri="{FF2B5EF4-FFF2-40B4-BE49-F238E27FC236}">
                <a16:creationId xmlns:a16="http://schemas.microsoft.com/office/drawing/2014/main" id="{26A2B17E-6D6D-0B45-9BFC-0CEC3D24C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50" y="1349929"/>
            <a:ext cx="1292532" cy="12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8C88F-B60F-3E41-81A4-DEC33D9AC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73" y="2803712"/>
            <a:ext cx="1294109" cy="1970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17394-12EB-FF4E-88C2-86CAC9B97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451" y="1349929"/>
            <a:ext cx="2187079" cy="33295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8FAF46-B96A-BF47-A6BD-7E82F947C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417" y="3285568"/>
            <a:ext cx="1205145" cy="18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22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Alan Turing’s Papers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E389DC1-1371-9241-BB62-2FEE7EF82E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015" y="1062345"/>
            <a:ext cx="2420409" cy="1944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87C81-A684-354F-9540-504D4D9D49B6}"/>
              </a:ext>
            </a:extLst>
          </p:cNvPr>
          <p:cNvSpPr txBox="1"/>
          <p:nvPr/>
        </p:nvSpPr>
        <p:spPr>
          <a:xfrm>
            <a:off x="3489653" y="2996531"/>
            <a:ext cx="23551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5"/>
              </a:rPr>
              <a:t>http://</a:t>
            </a:r>
            <a:r>
              <a:rPr lang="en-US" sz="700" dirty="0" err="1">
                <a:hlinkClick r:id="rId5"/>
              </a:rPr>
              <a:t>sitn.hms.harvard.edu</a:t>
            </a:r>
            <a:r>
              <a:rPr lang="en-US" sz="700" dirty="0">
                <a:hlinkClick r:id="rId5"/>
              </a:rPr>
              <a:t>/flash/2012/morphogenesis/</a:t>
            </a:r>
            <a:endParaRPr lang="en-TW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0CDB9-1F0D-0F48-A7CC-75B578E51481}"/>
              </a:ext>
            </a:extLst>
          </p:cNvPr>
          <p:cNvSpPr txBox="1"/>
          <p:nvPr/>
        </p:nvSpPr>
        <p:spPr>
          <a:xfrm>
            <a:off x="377326" y="3484281"/>
            <a:ext cx="30796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</a:t>
            </a:r>
            <a:r>
              <a:rPr lang="en-US" sz="700" dirty="0" err="1">
                <a:hlinkClick r:id="rId6"/>
              </a:rPr>
              <a:t>www.mathtube.org</a:t>
            </a:r>
            <a:r>
              <a:rPr lang="en-US" sz="700" dirty="0">
                <a:hlinkClick r:id="rId6"/>
              </a:rPr>
              <a:t>/lecture/video/</a:t>
            </a:r>
            <a:r>
              <a:rPr lang="en-US" sz="700" dirty="0" err="1">
                <a:hlinkClick r:id="rId6"/>
              </a:rPr>
              <a:t>alan</a:t>
            </a:r>
            <a:r>
              <a:rPr lang="en-US" sz="700" dirty="0">
                <a:hlinkClick r:id="rId6"/>
              </a:rPr>
              <a:t>-</a:t>
            </a:r>
            <a:r>
              <a:rPr lang="en-US" sz="700" dirty="0" err="1">
                <a:hlinkClick r:id="rId6"/>
              </a:rPr>
              <a:t>turing</a:t>
            </a:r>
            <a:r>
              <a:rPr lang="en-US" sz="700" dirty="0">
                <a:hlinkClick r:id="rId6"/>
              </a:rPr>
              <a:t>-and-decision-problem</a:t>
            </a:r>
            <a:endParaRPr lang="en-TW" sz="700" dirty="0"/>
          </a:p>
        </p:txBody>
      </p:sp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1A3F4CB8-5D21-134A-BD28-5559F3882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58" y="1162373"/>
            <a:ext cx="2845427" cy="2277288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D7A042A-E845-8847-93D9-E889A0D268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424" y="1162373"/>
            <a:ext cx="3122939" cy="1812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31A52-1888-DB45-9E9E-800843BA3710}"/>
              </a:ext>
            </a:extLst>
          </p:cNvPr>
          <p:cNvSpPr txBox="1"/>
          <p:nvPr/>
        </p:nvSpPr>
        <p:spPr>
          <a:xfrm>
            <a:off x="6261327" y="3005576"/>
            <a:ext cx="2499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9"/>
              </a:rPr>
              <a:t>https://</a:t>
            </a:r>
            <a:r>
              <a:rPr lang="en-US" sz="700" dirty="0" err="1">
                <a:hlinkClick r:id="rId9"/>
              </a:rPr>
              <a:t>www.csee.umbc.edu</a:t>
            </a:r>
            <a:r>
              <a:rPr lang="en-US" sz="700" dirty="0">
                <a:hlinkClick r:id="rId9"/>
              </a:rPr>
              <a:t>/courses/471/papers/</a:t>
            </a:r>
            <a:r>
              <a:rPr lang="en-US" sz="700" dirty="0" err="1">
                <a:hlinkClick r:id="rId9"/>
              </a:rPr>
              <a:t>turing.pdf</a:t>
            </a:r>
            <a:endParaRPr lang="en-TW" sz="700" dirty="0"/>
          </a:p>
        </p:txBody>
      </p:sp>
      <p:pic>
        <p:nvPicPr>
          <p:cNvPr id="4" name="Picture 3">
            <a:hlinkClick r:id="rId11"/>
            <a:extLst>
              <a:ext uri="{FF2B5EF4-FFF2-40B4-BE49-F238E27FC236}">
                <a16:creationId xmlns:a16="http://schemas.microsoft.com/office/drawing/2014/main" id="{D8F15178-4C5F-8143-A5F6-98AE84CEE1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4404" y="3344983"/>
            <a:ext cx="1108978" cy="1645722"/>
          </a:xfrm>
          <a:prstGeom prst="rect">
            <a:avLst/>
          </a:prstGeom>
        </p:spPr>
      </p:pic>
      <p:pic>
        <p:nvPicPr>
          <p:cNvPr id="5" name="Picture 4">
            <a:hlinkClick r:id="rId13"/>
            <a:extLst>
              <a:ext uri="{FF2B5EF4-FFF2-40B4-BE49-F238E27FC236}">
                <a16:creationId xmlns:a16="http://schemas.microsoft.com/office/drawing/2014/main" id="{00555AA2-FE0A-7044-A099-EEF6E0219E4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1" y="3512629"/>
            <a:ext cx="2127176" cy="1379286"/>
          </a:xfrm>
          <a:prstGeom prst="rect">
            <a:avLst/>
          </a:prstGeom>
        </p:spPr>
      </p:pic>
      <p:pic>
        <p:nvPicPr>
          <p:cNvPr id="6" name="Picture 5">
            <a:hlinkClick r:id="rId15"/>
            <a:extLst>
              <a:ext uri="{FF2B5EF4-FFF2-40B4-BE49-F238E27FC236}">
                <a16:creationId xmlns:a16="http://schemas.microsoft.com/office/drawing/2014/main" id="{D99B2725-72EE-F446-8F55-972DED40F8A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389" y="3880265"/>
            <a:ext cx="993216" cy="644013"/>
          </a:xfrm>
          <a:prstGeom prst="rect">
            <a:avLst/>
          </a:prstGeom>
        </p:spPr>
      </p:pic>
      <p:pic>
        <p:nvPicPr>
          <p:cNvPr id="12" name="Picture 11">
            <a:hlinkClick r:id="rId17"/>
            <a:extLst>
              <a:ext uri="{FF2B5EF4-FFF2-40B4-BE49-F238E27FC236}">
                <a16:creationId xmlns:a16="http://schemas.microsoft.com/office/drawing/2014/main" id="{549586DC-0DCC-7245-814C-9A885A8A39E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07023" y="3880265"/>
            <a:ext cx="993216" cy="644013"/>
          </a:xfrm>
          <a:prstGeom prst="rect">
            <a:avLst/>
          </a:prstGeom>
        </p:spPr>
      </p:pic>
      <p:pic>
        <p:nvPicPr>
          <p:cNvPr id="13" name="Picture 12">
            <a:hlinkClick r:id="rId19"/>
            <a:extLst>
              <a:ext uri="{FF2B5EF4-FFF2-40B4-BE49-F238E27FC236}">
                <a16:creationId xmlns:a16="http://schemas.microsoft.com/office/drawing/2014/main" id="{6DB48BFA-DA4C-E748-9445-07AC06D62DE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47" y="3728956"/>
            <a:ext cx="1982446" cy="12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8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Hierarchy of Complexity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948C2C14-6F8D-DE48-9DAC-6466F936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4174" y="1191013"/>
            <a:ext cx="4335652" cy="325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04373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Automaton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FA51C876-2778-0C4D-A6EB-E047D9AA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7405" y="1247614"/>
            <a:ext cx="4829189" cy="295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D04C8E5-F593-4A4A-9557-6024B13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9993" y="2228001"/>
            <a:ext cx="2131877" cy="9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1642D7-F01C-3943-AF57-FBDEED2370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29" y="3167434"/>
            <a:ext cx="2002726" cy="948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5CD14-AF34-254C-809E-FE5EDC89413B}"/>
              </a:ext>
            </a:extLst>
          </p:cNvPr>
          <p:cNvSpPr txBox="1"/>
          <p:nvPr/>
        </p:nvSpPr>
        <p:spPr>
          <a:xfrm>
            <a:off x="40961" y="2200177"/>
            <a:ext cx="21050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state bounds of </a:t>
            </a:r>
          </a:p>
          <a:p>
            <a:pPr algn="ctr"/>
            <a:r>
              <a:rPr lang="en-TW" dirty="0"/>
              <a:t>busy beaver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hlinkClick r:id="rId7"/>
              </a:rPr>
              <a:t>a</a:t>
            </a:r>
            <a:r>
              <a:rPr lang="en-TW" dirty="0">
                <a:hlinkClick r:id="rId7"/>
              </a:rPr>
              <a:t>ccording to Wikipedia</a:t>
            </a:r>
            <a:r>
              <a:rPr lang="en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2359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Non-Equilibrium Thermodynamics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3DF9114-B8C2-934C-B252-4E97D91C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1" y="1678487"/>
            <a:ext cx="5221592" cy="3385742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3A54257E-9AFE-9E45-B8FD-B742D5A6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109" y="1099722"/>
            <a:ext cx="4540409" cy="294405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F0CCC34D-45A0-B641-9350-72A6FA07B4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385" y="3709372"/>
            <a:ext cx="2431915" cy="118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52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47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Universality?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311700" y="4776296"/>
            <a:ext cx="852060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What is in common between Bus Arrival, Riemann Zeta Function, Chicken Retina, and Quantized Energy?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CF29-4E7A-9F42-8C7F-B43D67D4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71" y="1017725"/>
            <a:ext cx="5547056" cy="35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6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1698" y="172651"/>
            <a:ext cx="8520600" cy="5727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Please just </a:t>
            </a:r>
            <a:r>
              <a:rPr lang="en-US" sz="1400" dirty="0">
                <a:solidFill>
                  <a:srgbClr val="FF0000"/>
                </a:solidFill>
              </a:rPr>
              <a:t>WATCH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while asking yourself the following question: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Why matter rarely stay in liquid form, compared to solids and gases?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A National Geographic Film of life form animated in 6 minutes.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68702C3-5674-B140-967F-9EA82C6085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196" y="1044507"/>
            <a:ext cx="7329607" cy="35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5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Homeostasis comes from </a:t>
            </a:r>
            <a:r>
              <a:rPr lang="en-US" altLang="zh-CN" dirty="0"/>
              <a:t>Feedback Loop</a:t>
            </a:r>
            <a:endParaRPr lang="en-US" dirty="0"/>
          </a:p>
          <a:p>
            <a:endParaRPr lang="en-US" dirty="0"/>
          </a:p>
          <a:p>
            <a:r>
              <a:rPr lang="en-US" dirty="0"/>
              <a:t>Non-Equilibrium Homeostasis are rare compared to the majority of matter states</a:t>
            </a:r>
          </a:p>
          <a:p>
            <a:endParaRPr lang="en-US" dirty="0"/>
          </a:p>
          <a:p>
            <a:r>
              <a:rPr lang="en-US" dirty="0"/>
              <a:t>Causality, Consciousness, and Statistical Correlation are hardly separable.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Data Science is Universal and Scale-Free </a:t>
            </a:r>
          </a:p>
          <a:p>
            <a:pPr lvl="1"/>
            <a:r>
              <a:rPr lang="en-US" dirty="0"/>
              <a:t>Applicable to Biology, Math, Physics, Society, or any Complex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60591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Students Actions before Monday October 5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Catching up on </a:t>
            </a:r>
            <a:r>
              <a:rPr lang="en-TW" dirty="0">
                <a:hlinkClick r:id="rId2"/>
              </a:rPr>
              <a:t>toyhouse.wiki:81</a:t>
            </a:r>
            <a:r>
              <a:rPr lang="en-TW" dirty="0"/>
              <a:t> with all content</a:t>
            </a:r>
          </a:p>
          <a:p>
            <a:pPr lvl="1"/>
            <a:r>
              <a:rPr lang="en-TW" dirty="0"/>
              <a:t>Use Templates for your weekly learning summary</a:t>
            </a:r>
          </a:p>
          <a:p>
            <a:pPr lvl="1"/>
            <a:r>
              <a:rPr lang="en-TW" dirty="0"/>
              <a:t>Create a link in your personal page to your Final report page</a:t>
            </a:r>
          </a:p>
          <a:p>
            <a:pPr lvl="1"/>
            <a:r>
              <a:rPr lang="en-TW" dirty="0"/>
              <a:t>Work with other students as a team</a:t>
            </a:r>
          </a:p>
          <a:p>
            <a:pPr lvl="2"/>
            <a:r>
              <a:rPr lang="en-TW" dirty="0"/>
              <a:t>Assign tasks to each other</a:t>
            </a:r>
          </a:p>
          <a:p>
            <a:pPr lvl="3"/>
            <a:r>
              <a:rPr lang="en-TW" dirty="0"/>
              <a:t>Librarian, Writer, Mediator</a:t>
            </a:r>
          </a:p>
          <a:p>
            <a:pPr lvl="2"/>
            <a:r>
              <a:rPr lang="en-TW" dirty="0"/>
              <a:t>Pick a topic and Create an outline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Biology, Math, Physics, Society (Complex Systems):</a:t>
            </a:r>
          </a:p>
          <a:p>
            <a:pPr lvl="1"/>
            <a:r>
              <a:rPr lang="en-US" dirty="0"/>
              <a:t>Homeostasis</a:t>
            </a:r>
            <a:r>
              <a:rPr lang="en-US" altLang="zh-CN" dirty="0"/>
              <a:t>/</a:t>
            </a:r>
            <a:r>
              <a:rPr lang="zh-TW" altLang="en-US" dirty="0"/>
              <a:t>体内平衡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a steady state maintained by living system.  (Wikipedia)</a:t>
            </a:r>
            <a:endParaRPr lang="en-US" dirty="0"/>
          </a:p>
          <a:p>
            <a:pPr lvl="1"/>
            <a:r>
              <a:rPr lang="en-US" dirty="0"/>
              <a:t>Closed Loop/Feedback Loop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recursive structure that feed information back to itself.</a:t>
            </a:r>
            <a:r>
              <a:rPr lang="zh-CN" altLang="en-US" dirty="0">
                <a:hlinkClick r:id="rId3"/>
              </a:rPr>
              <a:t> </a:t>
            </a:r>
            <a:endParaRPr lang="en-US" dirty="0"/>
          </a:p>
          <a:p>
            <a:pPr lvl="1"/>
            <a:r>
              <a:rPr lang="en-US" dirty="0"/>
              <a:t>Complex Systems : </a:t>
            </a:r>
            <a:r>
              <a:rPr lang="en-US" dirty="0">
                <a:hlinkClick r:id="rId4"/>
              </a:rPr>
              <a:t>Systems that exhibit properties, such as spontaneous order, homeostasis, feedback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Complex System related Ideas:</a:t>
            </a:r>
          </a:p>
          <a:p>
            <a:pPr lvl="1"/>
            <a:r>
              <a:rPr lang="en-US" dirty="0"/>
              <a:t>Cybernetics: The Theory and Practice of Control and Communication.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4523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From Biology to Society of Mind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14E9766E-64A7-FC48-AC63-93013455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2" y="1154872"/>
            <a:ext cx="4725651" cy="3184785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9516AE6D-A3F9-4F45-9262-1DBF8F8F0B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807" y="3162152"/>
            <a:ext cx="2666382" cy="1652951"/>
          </a:xfrm>
          <a:prstGeom prst="rect">
            <a:avLst/>
          </a:prstGeom>
        </p:spPr>
      </p:pic>
      <p:pic>
        <p:nvPicPr>
          <p:cNvPr id="17" name="Picture 16">
            <a:hlinkClick r:id="rId7"/>
            <a:extLst>
              <a:ext uri="{FF2B5EF4-FFF2-40B4-BE49-F238E27FC236}">
                <a16:creationId xmlns:a16="http://schemas.microsoft.com/office/drawing/2014/main" id="{8FDA1020-6374-9C41-A1FC-4588CC9A56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4" y="2285999"/>
            <a:ext cx="2283741" cy="1415743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93F6E9F-E8CC-0A45-88FA-A4C039F756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918" y="1154872"/>
            <a:ext cx="2772679" cy="3660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159B3-4D6E-8E41-B214-01D95C7B7618}"/>
              </a:ext>
            </a:extLst>
          </p:cNvPr>
          <p:cNvSpPr txBox="1"/>
          <p:nvPr/>
        </p:nvSpPr>
        <p:spPr>
          <a:xfrm>
            <a:off x="5963321" y="4821445"/>
            <a:ext cx="3180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Online book: </a:t>
            </a:r>
            <a:r>
              <a:rPr lang="en-US" sz="1100" dirty="0">
                <a:hlinkClick r:id="rId9"/>
              </a:rPr>
              <a:t>http://</a:t>
            </a:r>
            <a:r>
              <a:rPr lang="en-US" sz="1100" dirty="0" err="1">
                <a:hlinkClick r:id="rId9"/>
              </a:rPr>
              <a:t>aurellem.org</a:t>
            </a:r>
            <a:r>
              <a:rPr lang="en-US" sz="1100" dirty="0">
                <a:hlinkClick r:id="rId9"/>
              </a:rPr>
              <a:t>/society-of-mind/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Pursuit of a Unified Representation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8B69287-CC45-514F-9F29-95BE7019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83" y="1106157"/>
            <a:ext cx="6239233" cy="393644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E35FEC0D-4207-CE4B-91AE-F931C562F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537" y="1106157"/>
            <a:ext cx="3394651" cy="2141746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72FCD673-FA3A-B347-BF37-F8A99DFBA7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1106157"/>
            <a:ext cx="918615" cy="86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1F378-4D6A-AD4C-9C60-678078EB115E}"/>
              </a:ext>
            </a:extLst>
          </p:cNvPr>
          <p:cNvSpPr txBox="1"/>
          <p:nvPr/>
        </p:nvSpPr>
        <p:spPr>
          <a:xfrm>
            <a:off x="160352" y="2062336"/>
            <a:ext cx="101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Prof. </a:t>
            </a:r>
            <a:r>
              <a:rPr lang="en-US" sz="600" dirty="0">
                <a:hlinkClick r:id="rId7"/>
              </a:rPr>
              <a:t>Frank </a:t>
            </a:r>
            <a:r>
              <a:rPr lang="en-US" sz="600" dirty="0" err="1">
                <a:hlinkClick r:id="rId7"/>
              </a:rPr>
              <a:t>Wilczek</a:t>
            </a:r>
            <a:r>
              <a:rPr lang="en-US" sz="600" dirty="0"/>
              <a:t> of MIT, the </a:t>
            </a:r>
            <a:r>
              <a:rPr lang="en-US" sz="600" dirty="0">
                <a:hlinkClick r:id="rId9" tooltip="Nobel Prize in Physics"/>
              </a:rPr>
              <a:t>Nobel Prize in Physics</a:t>
            </a:r>
            <a:r>
              <a:rPr lang="en-US" sz="600" dirty="0"/>
              <a:t> in 2004 "for the discovery of </a:t>
            </a:r>
            <a:r>
              <a:rPr lang="en-US" sz="600" dirty="0">
                <a:hlinkClick r:id="rId10" tooltip="Asymptotic freedom"/>
              </a:rPr>
              <a:t>asymptotic freedom</a:t>
            </a:r>
            <a:r>
              <a:rPr lang="en-US" sz="600" dirty="0"/>
              <a:t> in the theory of the </a:t>
            </a:r>
            <a:r>
              <a:rPr lang="en-US" sz="600" dirty="0">
                <a:hlinkClick r:id="rId11" tooltip="Strong interaction"/>
              </a:rPr>
              <a:t>strong interaction</a:t>
            </a:r>
            <a:r>
              <a:rPr lang="en-US" sz="600" dirty="0"/>
              <a:t>."</a:t>
            </a:r>
            <a:endParaRPr lang="en-TW" sz="600" dirty="0"/>
          </a:p>
        </p:txBody>
      </p:sp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A5338BB6-E7C8-1C4D-92E5-7F22603955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3169166"/>
            <a:ext cx="2570209" cy="16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1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24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Does Science Work?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29432995-03AC-5B4F-B590-8A9E8C6B1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283" y="1183842"/>
            <a:ext cx="2186403" cy="3339233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4DE2E50-3694-1045-85F1-D690A4E06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494" y="1272259"/>
            <a:ext cx="1382749" cy="172843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68BCC13-848F-884B-8A24-61383818E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542916"/>
              </p:ext>
            </p:extLst>
          </p:nvPr>
        </p:nvGraphicFramePr>
        <p:xfrm>
          <a:off x="0" y="2844595"/>
          <a:ext cx="3025271" cy="1935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0F1E8989-9B41-B64D-BD78-39FF31C18EB1}"/>
              </a:ext>
            </a:extLst>
          </p:cNvPr>
          <p:cNvSpPr/>
          <p:nvPr/>
        </p:nvSpPr>
        <p:spPr>
          <a:xfrm rot="3248599">
            <a:off x="2000823" y="2574892"/>
            <a:ext cx="140165" cy="351464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582A6-30A3-A143-873F-E79F4C10BCBA}"/>
              </a:ext>
            </a:extLst>
          </p:cNvPr>
          <p:cNvSpPr txBox="1"/>
          <p:nvPr/>
        </p:nvSpPr>
        <p:spPr>
          <a:xfrm>
            <a:off x="1887425" y="2706095"/>
            <a:ext cx="150273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s</a:t>
            </a:r>
            <a:r>
              <a:rPr kumimoji="0" lang="en-TW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E7659C-6A0E-CF44-9B61-E4FCA8B8BC2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479" y="1043996"/>
            <a:ext cx="1022312" cy="1568386"/>
          </a:xfrm>
          <a:prstGeom prst="rect">
            <a:avLst/>
          </a:prstGeom>
        </p:spPr>
      </p:pic>
      <p:pic>
        <p:nvPicPr>
          <p:cNvPr id="13" name="Picture 2">
            <a:hlinkClick r:id="rId13"/>
            <a:extLst>
              <a:ext uri="{FF2B5EF4-FFF2-40B4-BE49-F238E27FC236}">
                <a16:creationId xmlns:a16="http://schemas.microsoft.com/office/drawing/2014/main" id="{C76388EA-11D4-2F48-9612-AA8A341E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555" y="3600911"/>
            <a:ext cx="2572425" cy="1218328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Biological Iterations and Branching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01194D-7281-314C-B41B-089000ECB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382" y="1089403"/>
            <a:ext cx="6099236" cy="39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2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Biology and Physiology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F1FB3-5D27-A046-8972-147F660D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68" y="1163317"/>
            <a:ext cx="5851263" cy="3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485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4218</TotalTime>
  <Words>546</Words>
  <Application>Microsoft Macintosh PowerPoint</Application>
  <PresentationFormat>On-screen Show (16:9)</PresentationFormat>
  <Paragraphs>75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Arial</vt:lpstr>
      <vt:lpstr>Simple Light</vt:lpstr>
      <vt:lpstr>超越学科界限的认知基础 Transdisciplinary Cognitive Foundation  Complex Systems: From Biology to Society Week 3</vt:lpstr>
      <vt:lpstr>Please just WATCH,  while asking yourself the following question: Why matter rarely stay in liquid form, compared to solids and gases?</vt:lpstr>
      <vt:lpstr>Glossary</vt:lpstr>
      <vt:lpstr>From Biology to Society of Mind</vt:lpstr>
      <vt:lpstr>The Pursuit of a Unified Representation</vt:lpstr>
      <vt:lpstr>Computable Logic and Types of “Birds”</vt:lpstr>
      <vt:lpstr>How Does Science Work?</vt:lpstr>
      <vt:lpstr>Biological Iterations and Branching</vt:lpstr>
      <vt:lpstr>Biology and Physiology</vt:lpstr>
      <vt:lpstr>Industrial and World Dynamics</vt:lpstr>
      <vt:lpstr>Scales: In Physical and Social Systems</vt:lpstr>
      <vt:lpstr>Cybernetics: Communication and Control</vt:lpstr>
      <vt:lpstr>Cybernetics and the Social Behavioral Science</vt:lpstr>
      <vt:lpstr>Alan Turing’s Papers</vt:lpstr>
      <vt:lpstr>The Hierarchy of Complexity</vt:lpstr>
      <vt:lpstr>An example of Automaton</vt:lpstr>
      <vt:lpstr>Non-Equilibrium Thermodynamics</vt:lpstr>
      <vt:lpstr>The Book of Why</vt:lpstr>
      <vt:lpstr>What is Universality?</vt:lpstr>
      <vt:lpstr>Summary</vt:lpstr>
      <vt:lpstr>Students Actions before Monday October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615</cp:revision>
  <dcterms:modified xsi:type="dcterms:W3CDTF">2020-09-28T08:00:10Z</dcterms:modified>
</cp:coreProperties>
</file>